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29"/>
  </p:notesMasterIdLst>
  <p:handoutMasterIdLst>
    <p:handoutMasterId r:id="rId30"/>
  </p:handoutMasterIdLst>
  <p:sldIdLst>
    <p:sldId id="256" r:id="rId4"/>
    <p:sldId id="260" r:id="rId5"/>
    <p:sldId id="387" r:id="rId6"/>
    <p:sldId id="389" r:id="rId7"/>
    <p:sldId id="388" r:id="rId8"/>
    <p:sldId id="427" r:id="rId9"/>
    <p:sldId id="390" r:id="rId10"/>
    <p:sldId id="430" r:id="rId11"/>
    <p:sldId id="431" r:id="rId12"/>
    <p:sldId id="398" r:id="rId13"/>
    <p:sldId id="399" r:id="rId14"/>
    <p:sldId id="400" r:id="rId15"/>
    <p:sldId id="401" r:id="rId16"/>
    <p:sldId id="425" r:id="rId17"/>
    <p:sldId id="404" r:id="rId18"/>
    <p:sldId id="407" r:id="rId19"/>
    <p:sldId id="418" r:id="rId20"/>
    <p:sldId id="408" r:id="rId21"/>
    <p:sldId id="432" r:id="rId22"/>
    <p:sldId id="276" r:id="rId23"/>
    <p:sldId id="412" r:id="rId24"/>
    <p:sldId id="415" r:id="rId25"/>
    <p:sldId id="429" r:id="rId26"/>
    <p:sldId id="417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42F"/>
    <a:srgbClr val="FFA000"/>
    <a:srgbClr val="FF5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80448" autoAdjust="0"/>
  </p:normalViewPr>
  <p:slideViewPr>
    <p:cSldViewPr snapToGrid="0">
      <p:cViewPr>
        <p:scale>
          <a:sx n="66" d="100"/>
          <a:sy n="66" d="100"/>
        </p:scale>
        <p:origin x="1998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6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82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60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74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1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4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21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6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7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4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3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88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4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93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9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5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71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91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73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2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xmlns="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xmlns="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30" y="857469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spc="225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5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xmlns="" id="{017BC9C4-993B-446E-9C75-59A985BD9500}"/>
              </a:ext>
            </a:extLst>
          </p:cNvPr>
          <p:cNvSpPr txBox="1"/>
          <p:nvPr userDrawn="1"/>
        </p:nvSpPr>
        <p:spPr>
          <a:xfrm>
            <a:off x="6792047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xmlns="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xmlns="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xmlns="" id="{E808BD24-D1B1-496A-9332-64E0ACE41BD9}"/>
              </a:ext>
            </a:extLst>
          </p:cNvPr>
          <p:cNvSpPr txBox="1"/>
          <p:nvPr userDrawn="1"/>
        </p:nvSpPr>
        <p:spPr>
          <a:xfrm>
            <a:off x="6792049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xmlns="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xmlns="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xmlns="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-strat.com/the-current-state-of-internet-of-things-and-its-challeng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rverica.com/what-is-stream-process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ink.apache.org/news/2017/04/04/dynamic-tabl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rathapkudupublog.com/2018/02/apache-zookeeper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dnews.com.au/tenable-siemens-join-forces-protect-critical-infrastructu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469" y="1535888"/>
            <a:ext cx="81743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b="1" dirty="0">
                <a:solidFill>
                  <a:srgbClr val="EF942F"/>
                </a:solidFill>
              </a:rPr>
              <a:t>Apache Spark on </a:t>
            </a:r>
            <a:r>
              <a:rPr lang="pl-PL" sz="5400" b="1" dirty="0" err="1">
                <a:solidFill>
                  <a:srgbClr val="EF942F"/>
                </a:solidFill>
              </a:rPr>
              <a:t>Azure</a:t>
            </a:r>
            <a:r>
              <a:rPr lang="pl-PL" sz="5400" b="1" dirty="0">
                <a:solidFill>
                  <a:srgbClr val="EF942F"/>
                </a:solidFill>
              </a:rPr>
              <a:t> </a:t>
            </a:r>
          </a:p>
          <a:p>
            <a:r>
              <a:rPr lang="pl-PL" sz="3600" b="1" dirty="0">
                <a:solidFill>
                  <a:srgbClr val="EF942F"/>
                </a:solidFill>
              </a:rPr>
              <a:t>rozwiązanie do przetwarzania danych</a:t>
            </a:r>
          </a:p>
          <a:p>
            <a:r>
              <a:rPr lang="pl-PL" sz="3600" b="1" dirty="0">
                <a:solidFill>
                  <a:srgbClr val="EF942F"/>
                </a:solidFill>
              </a:rPr>
              <a:t>w Internet of </a:t>
            </a:r>
            <a:r>
              <a:rPr lang="pl-PL" sz="3600" b="1" dirty="0" err="1">
                <a:solidFill>
                  <a:srgbClr val="EF942F"/>
                </a:solidFill>
              </a:rPr>
              <a:t>Things</a:t>
            </a:r>
            <a:endParaRPr lang="en-US" sz="3600" b="1" dirty="0">
              <a:solidFill>
                <a:srgbClr val="EF94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4145" y="4529604"/>
            <a:ext cx="53966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Kamil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Dworak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alleable-FP" panose="00000500000000000000" pitchFamily="50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r>
              <a:rPr lang="en-US" sz="2000" dirty="0">
                <a:latin typeface="Malleable-FP Thin" panose="00000500000000000000" pitchFamily="50" charset="0"/>
              </a:rPr>
              <a:t/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  <p:pic>
        <p:nvPicPr>
          <p:cNvPr id="1028" name="Picture 4" descr="Znalezione obrazy dla zapytania 4developers katowice logo">
            <a:extLst>
              <a:ext uri="{FF2B5EF4-FFF2-40B4-BE49-F238E27FC236}">
                <a16:creationId xmlns:a16="http://schemas.microsoft.com/office/drawing/2014/main" xmlns="" id="{70684EB5-61EE-422D-A1CA-90FC1AD6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69" y="0"/>
            <a:ext cx="3787776" cy="185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Co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nam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będzie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potrzebne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Transfer </a:t>
            </a:r>
            <a:r>
              <a:rPr lang="pl-PL" sz="3000" dirty="0" smtClean="0">
                <a:solidFill>
                  <a:srgbClr val="EF942F"/>
                </a:solidFill>
              </a:rPr>
              <a:t>danych z urządzeń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Obszerny magazyn na dane (TB – PB)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Przetwarzanie</a:t>
            </a:r>
            <a:r>
              <a:rPr lang="en-US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dużych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zbiorów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danych</a:t>
            </a:r>
            <a:endParaRPr lang="pl-PL" sz="3000" dirty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595959"/>
                </a:solidFill>
              </a:rPr>
              <a:t>Wybrane </a:t>
            </a:r>
            <a:r>
              <a:rPr lang="pl-PL" sz="3000" u="sng" dirty="0">
                <a:solidFill>
                  <a:srgbClr val="595959"/>
                </a:solidFill>
              </a:rPr>
              <a:t>algorytmy</a:t>
            </a:r>
            <a:r>
              <a:rPr lang="pl-PL" sz="3000" dirty="0">
                <a:solidFill>
                  <a:srgbClr val="595959"/>
                </a:solidFill>
              </a:rPr>
              <a:t> do analizy danych pomiarowych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595959"/>
                </a:solidFill>
              </a:rPr>
              <a:t> Skalowalność</a:t>
            </a:r>
          </a:p>
          <a:p>
            <a:endParaRPr lang="pl-PL" sz="3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5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671678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Jakby to mogło wyglądać </a:t>
            </a:r>
            <a:r>
              <a:rPr lang="pl-PL" sz="47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na on </a:t>
            </a:r>
            <a:r>
              <a:rPr lang="pl-PL" sz="4700" b="1" spc="-50" dirty="0" err="1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premise</a:t>
            </a:r>
            <a:r>
              <a:rPr lang="pl-PL" sz="47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?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59" y="1663841"/>
            <a:ext cx="10287727" cy="47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7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Co pociąga za sobą on </a:t>
            </a:r>
            <a:r>
              <a:rPr lang="pl-PL" sz="4800" b="1" spc="-50" dirty="0" err="1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premise</a:t>
            </a:r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Duży wolumen 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Instalacja, konfiguracja, utrzymanie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Nieznane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koszty</a:t>
            </a:r>
            <a:endParaRPr lang="pl-PL" sz="3000" dirty="0">
              <a:solidFill>
                <a:srgbClr val="595959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Skalowalność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Odpowiedzialność za bezpieczeństwo systemu</a:t>
            </a:r>
          </a:p>
          <a:p>
            <a:endParaRPr lang="pl-PL" sz="3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3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546" y="-1780"/>
            <a:ext cx="12557546" cy="6859780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-365546" y="6627168"/>
            <a:ext cx="2798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err="1">
                <a:solidFill>
                  <a:schemeClr val="bg1"/>
                </a:solidFill>
              </a:rPr>
              <a:t>Cloud</a:t>
            </a:r>
            <a:r>
              <a:rPr lang="pl-PL" sz="900" dirty="0">
                <a:solidFill>
                  <a:schemeClr val="bg1"/>
                </a:solidFill>
              </a:rPr>
              <a:t> </a:t>
            </a:r>
            <a:r>
              <a:rPr lang="pl-PL" sz="900" dirty="0" err="1">
                <a:solidFill>
                  <a:schemeClr val="bg1"/>
                </a:solidFill>
              </a:rPr>
              <a:t>computing</a:t>
            </a:r>
            <a:r>
              <a:rPr lang="pl-PL" sz="900" dirty="0">
                <a:solidFill>
                  <a:schemeClr val="bg1"/>
                </a:solidFill>
              </a:rPr>
              <a:t> © Jakub </a:t>
            </a:r>
            <a:r>
              <a:rPr lang="pl-PL" sz="900" dirty="0" err="1">
                <a:solidFill>
                  <a:schemeClr val="bg1"/>
                </a:solidFill>
              </a:rPr>
              <a:t>Jirsák</a:t>
            </a:r>
            <a:r>
              <a:rPr lang="pl-PL" sz="900" dirty="0">
                <a:solidFill>
                  <a:schemeClr val="bg1"/>
                </a:solidFill>
              </a:rPr>
              <a:t> - Fotolia.com</a:t>
            </a:r>
          </a:p>
        </p:txBody>
      </p:sp>
    </p:spTree>
    <p:extLst>
      <p:ext uri="{BB962C8B-B14F-4D97-AF65-F5344CB8AC3E}">
        <p14:creationId xmlns:p14="http://schemas.microsoft.com/office/powerpoint/2010/main" val="17204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Co </a:t>
            </a:r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przeważa za </a:t>
            </a:r>
            <a:r>
              <a:rPr lang="pl-PL" sz="4800" b="1" spc="-50" dirty="0" err="1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cloudem</a:t>
            </a:r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Nieograniczony </a:t>
            </a:r>
            <a:r>
              <a:rPr lang="pl-PL" sz="3000" dirty="0" err="1">
                <a:solidFill>
                  <a:srgbClr val="EF942F"/>
                </a:solidFill>
              </a:rPr>
              <a:t>storage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Nieograniczona moc obliczeniowa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Produktywność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Dużo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niższy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próg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wejścia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Wysoka </a:t>
            </a:r>
            <a:r>
              <a:rPr lang="pl-PL" sz="3000" dirty="0">
                <a:solidFill>
                  <a:srgbClr val="EF942F"/>
                </a:solidFill>
              </a:rPr>
              <a:t>skalowalność i wydajność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Poczucie bezpieczeństwa (SLA)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Bezpieczeństwo danych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Replikacja danych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4" descr="Znalezione obrazy dla zapytania azur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886" y="2879321"/>
            <a:ext cx="3806689" cy="110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Znalezione obrazy dla zapytania a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04" y="2144584"/>
            <a:ext cx="2678751" cy="10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Znalezione obrazy dla zapytania google cloud plat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40" y="3734886"/>
            <a:ext cx="3143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Event Hub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Pozwala na pozyskanie milionów wiadomości na sek.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Jest w pełni skalowalny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Posiada wsparcie dla protokołów Kafki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Wspiera AQMP, HTTPS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Event </a:t>
            </a:r>
            <a:r>
              <a:rPr lang="pl-PL" sz="30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Capturing</a:t>
            </a:r>
            <a:endParaRPr lang="pl-PL" sz="30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Dane przechowywane są za pośrednictwem partycji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 descr="Znalezione obrazy dla zapytania azure event 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460" y="2118246"/>
            <a:ext cx="1960268" cy="196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7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US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IoT</a:t>
            </a:r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Hub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Dwukierunkowa komunikacja 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Wsparcie dla protokołu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MQTT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Możliwość wysyłania plików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Konfiguracja indywidualnych tożsamości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8" name="Picture 4" descr="Znalezione obrazy dla zapytania azure iot 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53" y="2011847"/>
            <a:ext cx="3415172" cy="179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21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Databricks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Zoptymalizowane środowisko Apache Spark (</a:t>
            </a:r>
            <a:r>
              <a:rPr lang="pl-PL" sz="3000" dirty="0" err="1">
                <a:solidFill>
                  <a:srgbClr val="EF942F"/>
                </a:solidFill>
              </a:rPr>
              <a:t>CaaS</a:t>
            </a:r>
            <a:r>
              <a:rPr lang="pl-PL" sz="3000" dirty="0">
                <a:solidFill>
                  <a:srgbClr val="EF942F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Automatyczne skalowanie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Prosta integracja z innymi usługami </a:t>
            </a:r>
            <a:r>
              <a:rPr lang="pl-PL" sz="3000" dirty="0" err="1">
                <a:solidFill>
                  <a:srgbClr val="EF942F"/>
                </a:solidFill>
              </a:rPr>
              <a:t>PaaS’owych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Pozwala na analizę w czasie rzeczywistym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Wbudowane algorytmy uczenia maszynowego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Wsparcie wielu języków programowania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 descr="Znalezione obrazy dla zapytania azure databri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41" y="2319761"/>
            <a:ext cx="5606620" cy="20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3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Spark </a:t>
            </a:r>
            <a:r>
              <a:rPr lang="pl-PL" sz="4800" b="1" spc="-50" dirty="0" err="1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Structured</a:t>
            </a:r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Streaming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Komponent Sparka odpowiedzialny </a:t>
            </a:r>
          </a:p>
          <a:p>
            <a:r>
              <a:rPr lang="pl-PL" sz="3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  </a:t>
            </a:r>
            <a:r>
              <a:rPr lang="pl-PL" sz="3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na przetwarzanie strumieniowe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Zgodny z </a:t>
            </a:r>
            <a:r>
              <a:rPr lang="pl-PL" sz="3000" dirty="0" err="1" smtClean="0">
                <a:solidFill>
                  <a:srgbClr val="EF942F"/>
                </a:solidFill>
              </a:rPr>
              <a:t>Dataframe</a:t>
            </a:r>
            <a:r>
              <a:rPr lang="pl-PL" sz="3000" dirty="0" smtClean="0">
                <a:solidFill>
                  <a:srgbClr val="EF942F"/>
                </a:solidFill>
              </a:rPr>
              <a:t> API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Działa o 10-20x szybciej niż v. 1.0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Łatwo skalowalny silnik przetwarzania</a:t>
            </a:r>
            <a:br>
              <a:rPr lang="pl-PL" sz="3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br>
            <a:r>
              <a:rPr lang="pl-PL" sz="3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  danych o charakterze </a:t>
            </a:r>
            <a:r>
              <a:rPr lang="pl-PL" sz="30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near</a:t>
            </a:r>
            <a:r>
              <a:rPr lang="pl-PL" sz="30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to real </a:t>
            </a:r>
            <a:r>
              <a:rPr lang="pl-PL" sz="3000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time</a:t>
            </a:r>
            <a:endParaRPr lang="pl-PL" sz="3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Znalezione obrazy dla zapytania spark strea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1594872"/>
            <a:ext cx="38766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O mnie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1364843" y="1998402"/>
            <a:ext cx="7412004" cy="3829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4000" dirty="0">
                <a:solidFill>
                  <a:srgbClr val="EF942F"/>
                </a:solidFill>
              </a:rPr>
              <a:t> Kamil Dworak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l-PL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dirty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3600" dirty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3600" dirty="0">
                <a:solidFill>
                  <a:srgbClr val="EF942F"/>
                </a:solidFill>
              </a:rPr>
              <a:t>	</a:t>
            </a:r>
            <a:r>
              <a:rPr lang="pl-PL" sz="2400" dirty="0">
                <a:solidFill>
                  <a:srgbClr val="EF942F"/>
                </a:solidFill>
              </a:rPr>
              <a:t>https://github.com/devkam/Events</a:t>
            </a:r>
            <a:r>
              <a:rPr lang="en-US" sz="2400" dirty="0">
                <a:solidFill>
                  <a:srgbClr val="EF942F"/>
                </a:solidFill>
              </a:rPr>
              <a:t>/</a:t>
            </a:r>
            <a:r>
              <a:rPr lang="pl-PL" sz="2400" dirty="0">
                <a:solidFill>
                  <a:srgbClr val="EF942F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400" dirty="0">
                <a:solidFill>
                  <a:srgbClr val="EF942F"/>
                </a:solidFill>
              </a:rPr>
              <a:t>	</a:t>
            </a:r>
            <a:br>
              <a:rPr lang="pl-PL" sz="2400" dirty="0">
                <a:solidFill>
                  <a:srgbClr val="EF942F"/>
                </a:solidFill>
              </a:rPr>
            </a:br>
            <a:r>
              <a:rPr lang="pl-PL" sz="2400" dirty="0" smtClean="0">
                <a:solidFill>
                  <a:srgbClr val="EF942F"/>
                </a:solidFill>
              </a:rPr>
              <a:t>	</a:t>
            </a:r>
            <a:endParaRPr lang="pl-PL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37" y="4561349"/>
            <a:ext cx="590433" cy="590433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504" y="2895387"/>
            <a:ext cx="3807457" cy="480859"/>
          </a:xfrm>
          <a:prstGeom prst="rect">
            <a:avLst/>
          </a:prstGeom>
        </p:spPr>
      </p:pic>
      <p:pic>
        <p:nvPicPr>
          <p:cNvPr id="10" name="Picture 4" descr="Znalezione obrazy dla zapytania uniwersytet slask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89" y="3072629"/>
            <a:ext cx="4347391" cy="14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s://cdn.eventory.cc/prelegents/2019/2/5ae0f6d4-e613-4108-86dd-127dabb8163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38" y="1536665"/>
            <a:ext cx="3806555" cy="3806555"/>
          </a:xfrm>
          <a:prstGeom prst="rect">
            <a:avLst/>
          </a:prstGeom>
          <a:noFill/>
          <a:ln w="38100">
            <a:solidFill>
              <a:srgbClr val="EF94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Wnioski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8" y="1594872"/>
            <a:ext cx="107398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 err="1">
                <a:solidFill>
                  <a:srgbClr val="EF942F"/>
                </a:solidFill>
              </a:rPr>
              <a:t>Cloud</a:t>
            </a:r>
            <a:r>
              <a:rPr lang="pl-PL" sz="3000" dirty="0">
                <a:solidFill>
                  <a:srgbClr val="EF942F"/>
                </a:solidFill>
              </a:rPr>
              <a:t> stanowi bardzo dobre środowisko dla projektów Big Data o ruchomej skali problemu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Chmura pozwala na o wiele szybszy 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Kafka doskonale odnajduje się w projektach o charakterze Big Data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Storage jest tani, usługi związane z przetwarzaniem danych są drogie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Nie zawsze musimy brać za wszystko pełną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odpowiedzialność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</a:t>
            </a:r>
            <a:r>
              <a:rPr lang="pl-PL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lock-in !</a:t>
            </a:r>
            <a:endParaRPr lang="pl-PL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8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 err="1">
                <a:solidFill>
                  <a:srgbClr val="EF942F"/>
                </a:solidFill>
                <a:latin typeface="Calibri Light" panose="020F0302020204030204"/>
              </a:rPr>
              <a:t>Resources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https://kafka.apache.org/documentation/</a:t>
            </a:r>
            <a:endParaRPr lang="pl-PL" sz="3000" b="1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https://docs.microsoft.com/pl-pl/azure/event-hubs/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https</a:t>
            </a:r>
            <a:r>
              <a:rPr lang="pl-PL" sz="3000" dirty="0">
                <a:solidFill>
                  <a:srgbClr val="EF942F"/>
                </a:solidFill>
              </a:rPr>
              <a:t>://azure.microsoft.com/pl-pl/services/databricks/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https://docs.databricks.com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https://spark.apache.org/docs/latest/structured-streaming-programming-guide.html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www.hostersi.pl/wp-content/uploads/2019/06/cloudyna19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314"/>
            <a:ext cx="12188672" cy="517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5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593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Agenda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Internet of </a:t>
            </a:r>
            <a:r>
              <a:rPr lang="pl-PL" sz="3000" dirty="0" err="1" smtClean="0">
                <a:solidFill>
                  <a:srgbClr val="EF942F"/>
                </a:solidFill>
              </a:rPr>
              <a:t>Things</a:t>
            </a:r>
            <a:endParaRPr lang="pl-PL" sz="3000" dirty="0" smtClean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Data Processing</a:t>
            </a:r>
            <a:endParaRPr lang="en-GB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Apache Kafka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Dlaczego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chmura</a:t>
            </a:r>
            <a:r>
              <a:rPr lang="en-GB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pl-PL" sz="3000" dirty="0" err="1" smtClean="0">
                <a:solidFill>
                  <a:srgbClr val="EF942F"/>
                </a:solidFill>
              </a:rPr>
              <a:t>Azure</a:t>
            </a:r>
            <a:r>
              <a:rPr lang="pl-PL" sz="3000" dirty="0" smtClean="0">
                <a:solidFill>
                  <a:srgbClr val="EF942F"/>
                </a:solidFill>
              </a:rPr>
              <a:t> jako platforma dla danych </a:t>
            </a:r>
            <a:r>
              <a:rPr lang="pl-PL" sz="3000" dirty="0" err="1" smtClean="0">
                <a:solidFill>
                  <a:srgbClr val="EF942F"/>
                </a:solidFill>
              </a:rPr>
              <a:t>near</a:t>
            </a:r>
            <a:r>
              <a:rPr lang="pl-PL" sz="3000" dirty="0" smtClean="0">
                <a:solidFill>
                  <a:srgbClr val="EF942F"/>
                </a:solidFill>
              </a:rPr>
              <a:t> to </a:t>
            </a:r>
            <a:r>
              <a:rPr lang="pl-PL" sz="3000" dirty="0" err="1" smtClean="0">
                <a:solidFill>
                  <a:srgbClr val="EF942F"/>
                </a:solidFill>
              </a:rPr>
              <a:t>realtime</a:t>
            </a:r>
            <a:endParaRPr lang="en-GB" sz="3000" dirty="0" smtClean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Event </a:t>
            </a:r>
            <a:r>
              <a:rPr lang="pl-PL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Hubs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oraz </a:t>
            </a:r>
            <a:r>
              <a:rPr lang="pl-PL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IoT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Hubs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Databricks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Spark </a:t>
            </a:r>
            <a:r>
              <a:rPr lang="pl-PL" sz="3000" dirty="0" err="1">
                <a:solidFill>
                  <a:srgbClr val="EF942F"/>
                </a:solidFill>
              </a:rPr>
              <a:t>Structure</a:t>
            </a:r>
            <a:r>
              <a:rPr lang="pl-PL" sz="3000" dirty="0">
                <a:solidFill>
                  <a:srgbClr val="EF942F"/>
                </a:solidFill>
              </a:rPr>
              <a:t> Streaming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Demo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rgbClr val="EF942F"/>
                </a:solidFill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335551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com-strat.com/wp-content/uploads/2017/05/internet-th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943" y="1129035"/>
            <a:ext cx="9078232" cy="51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5621164" y="6123038"/>
            <a:ext cx="1783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www.com-strat.com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8852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6046205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Stream Data Processing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526845"/>
            <a:ext cx="10548026" cy="4737181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5560678" y="6264026"/>
            <a:ext cx="1783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www.ververica.com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601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6046205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Stream Data Processing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Teoretycznie nieskończony strumień z danymi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Dostęp do danych jest niemal natychmiastowy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Przetwarzanie musi odbywać się tak szybko, jak to tylko możliwe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Stan i rozmiar danych jest nieznany</a:t>
            </a:r>
          </a:p>
        </p:txBody>
      </p:sp>
      <p:pic>
        <p:nvPicPr>
          <p:cNvPr id="3078" name="Picture 6" descr="Znalezione obrazy dla zapytania stream da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66" y="3025406"/>
            <a:ext cx="4633742" cy="346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8649742" y="6495143"/>
            <a:ext cx="1783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flink.apache.org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38898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9434317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Apache Kafka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785150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Rozproszony i skalowalny </a:t>
            </a:r>
            <a:r>
              <a:rPr lang="pl-PL" sz="3000" dirty="0" err="1" smtClean="0">
                <a:solidFill>
                  <a:srgbClr val="EF942F"/>
                </a:solidFill>
              </a:rPr>
              <a:t>message</a:t>
            </a:r>
            <a:r>
              <a:rPr lang="pl-PL" sz="3000" dirty="0" smtClean="0">
                <a:solidFill>
                  <a:srgbClr val="EF942F"/>
                </a:solidFill>
              </a:rPr>
              <a:t> broker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Zastosowanie w Big Data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Gwarantuje dostarczenie wiadomości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Model </a:t>
            </a:r>
            <a:r>
              <a:rPr lang="pl-PL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publisher-subscriber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Pozwala na pracę w trybie </a:t>
            </a:r>
            <a:r>
              <a:rPr lang="pl-PL" sz="3000" dirty="0" err="1" smtClean="0">
                <a:solidFill>
                  <a:srgbClr val="EF942F"/>
                </a:solidFill>
              </a:rPr>
              <a:t>batch’owym</a:t>
            </a:r>
            <a:endParaRPr lang="en-GB" sz="3000" dirty="0">
              <a:solidFill>
                <a:srgbClr val="EF942F"/>
              </a:solidFill>
            </a:endParaRPr>
          </a:p>
        </p:txBody>
      </p:sp>
      <p:pic>
        <p:nvPicPr>
          <p:cNvPr id="4098" name="Picture 2" descr="Znalezione obrazy dla zapytania apache kaf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314" y="2552171"/>
            <a:ext cx="4030890" cy="20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4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9434317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Apache Kafka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126" name="Picture 6" descr="https://1.bp.blogspot.com/-HscO9Qh0Lys/WpXpsbTGbbI/AAAAAAAAEN0/dnRuSQdUH2IUIetGuZq-Y-yEg4Ctd5XOwCLcBGAs/s1600/ZooKeep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30" y="1501094"/>
            <a:ext cx="741997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740028" y="6317797"/>
            <a:ext cx="2311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www.prathapkudupublog.com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39157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377900" cy="957299"/>
          </a:xfrm>
        </p:spPr>
        <p:txBody>
          <a:bodyPr/>
          <a:lstStyle/>
          <a:p>
            <a:r>
              <a:rPr lang="pl-PL" sz="4800" b="1" spc="-50" dirty="0" err="1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Use</a:t>
            </a:r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Case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Symbol zastępczy zawartości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351"/>
            <a:ext cx="12192000" cy="454768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5301298" y="6045039"/>
            <a:ext cx="1589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esdnews.com.au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35626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28857</TotalTime>
  <Words>493</Words>
  <Application>Microsoft Office PowerPoint</Application>
  <PresentationFormat>Panoramiczny</PresentationFormat>
  <Paragraphs>132</Paragraphs>
  <Slides>25</Slides>
  <Notes>24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25</vt:i4>
      </vt:variant>
    </vt:vector>
  </HeadingPairs>
  <TitlesOfParts>
    <vt:vector size="35" baseType="lpstr">
      <vt:lpstr>Arial</vt:lpstr>
      <vt:lpstr>Bahnschrift SemiBold</vt:lpstr>
      <vt:lpstr>Calibri</vt:lpstr>
      <vt:lpstr>Calibri Light</vt:lpstr>
      <vt:lpstr>Malleable-FP</vt:lpstr>
      <vt:lpstr>Malleable-FP Thin</vt:lpstr>
      <vt:lpstr>Wingdings</vt:lpstr>
      <vt:lpstr>COVER</vt:lpstr>
      <vt:lpstr>CONTENT</vt:lpstr>
      <vt:lpstr>1_COVER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Kam</cp:lastModifiedBy>
  <cp:revision>715</cp:revision>
  <dcterms:created xsi:type="dcterms:W3CDTF">2016-06-22T10:14:21Z</dcterms:created>
  <dcterms:modified xsi:type="dcterms:W3CDTF">2019-10-20T19:31:56Z</dcterms:modified>
</cp:coreProperties>
</file>